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269" r:id="rId3"/>
    <p:sldId id="270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F3D"/>
    <a:srgbClr val="003A36"/>
    <a:srgbClr val="002220"/>
    <a:srgbClr val="002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3861-A8B2-4530-B5AB-70F20F11B715}" type="datetimeFigureOut">
              <a:rPr lang="uk-UA" smtClean="0"/>
              <a:pPr/>
              <a:t>17.01.2023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F1AF-F046-491A-83EE-AFCB36CA5E5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60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A42D-5D17-426A-BDB2-7BF3AA4480FA}" type="datetimeFigureOut">
              <a:rPr lang="uk-UA" smtClean="0"/>
              <a:pPr/>
              <a:t>17.01.2023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2DCA-BC52-4FB1-B458-3F6B5BF8894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86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 userDrawn="1"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00" y="2411342"/>
            <a:ext cx="12238800" cy="4490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2175309"/>
            <a:ext cx="10572000" cy="2244889"/>
          </a:xfrm>
          <a:prstGeom prst="rect">
            <a:avLst/>
          </a:prstGeom>
        </p:spPr>
        <p:txBody>
          <a:bodyPr/>
          <a:lstStyle>
            <a:lvl1pPr algn="ctr">
              <a:defRPr sz="5400"/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583565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доповідача, посада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362639"/>
            <a:ext cx="1343706" cy="365125"/>
          </a:xfrm>
        </p:spPr>
        <p:txBody>
          <a:bodyPr/>
          <a:lstStyle/>
          <a:p>
            <a:fld id="{813DF8E0-98FB-482A-9451-8678C2247A39}" type="datetime1">
              <a:rPr lang="uk-UA" smtClean="0"/>
              <a:t>17.01.2023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752" y="6367530"/>
            <a:ext cx="864432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6237165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3019" y="203669"/>
            <a:ext cx="489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КИЇВСЬКИЙ</a:t>
            </a:r>
            <a:r>
              <a:rPr lang="uk-UA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УНІВЕРСИТЕТ </a:t>
            </a:r>
          </a:p>
          <a:p>
            <a:r>
              <a:rPr lang="uk-UA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ІМЕНІ БОРИСА ГРІНЧЕНКА</a:t>
            </a:r>
            <a:endParaRPr lang="uk-UA" sz="27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209ACF-FEC6-4914-A850-683B70CAC0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ю за уваг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61"/>
            <a:ext cx="12192000" cy="4749839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14065" y="2194743"/>
            <a:ext cx="6763870" cy="88976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ru-RU" sz="4400" b="0" dirty="0" err="1"/>
              <a:t>Дякую</a:t>
            </a:r>
            <a:r>
              <a:rPr lang="ru-RU" sz="4400" b="0" dirty="0"/>
              <a:t> за </a:t>
            </a:r>
            <a:r>
              <a:rPr lang="ru-RU" sz="4400" b="0" dirty="0" err="1"/>
              <a:t>увагу</a:t>
            </a:r>
            <a:r>
              <a:rPr lang="ru-RU" sz="4400" b="0" dirty="0"/>
              <a:t>!</a:t>
            </a:r>
            <a:endParaRPr lang="uk-UA" sz="4400" b="0" dirty="0"/>
          </a:p>
        </p:txBody>
      </p:sp>
    </p:spTree>
    <p:extLst>
      <p:ext uri="{BB962C8B-B14F-4D97-AF65-F5344CB8AC3E}">
        <p14:creationId xmlns:p14="http://schemas.microsoft.com/office/powerpoint/2010/main" val="374847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t>17.01.2023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591963-04A2-48D7-907A-016B0AC4A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411"/>
            <a:ext cx="12192000" cy="5879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0" y="778832"/>
            <a:ext cx="10561418" cy="1468800"/>
          </a:xfrm>
          <a:prstGeom prst="rect">
            <a:avLst/>
          </a:prstGeom>
        </p:spPr>
        <p:txBody>
          <a:bodyPr anchor="b"/>
          <a:lstStyle>
            <a:lvl1pPr algn="ctr">
              <a:defRPr sz="4800" b="1" cap="none"/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1418-D5C9-4357-83C4-4188035594D1}" type="datetime1">
              <a:rPr lang="uk-UA" smtClean="0"/>
              <a:t>17.01.2023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/>
              <a:t>17.01.2023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E0D51A-3B71-4F9A-ACF1-DC6BA499A3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94-F08C-4629-91AB-BF95F2E91A6F}" type="datetime1">
              <a:rPr lang="uk-UA" smtClean="0"/>
              <a:t>17.01.2023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2964E0-8B6B-44A9-9692-F5F8C5C103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C6D3-3C59-410A-B4D7-840AABCC98ED}" type="datetime1">
              <a:rPr lang="uk-UA" smtClean="0"/>
              <a:t>17.01.2023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110049-0291-4DCC-8676-53110649D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4BC7-B435-47A5-B3E6-495E00A59575}" type="datetime1">
              <a:rPr lang="uk-UA" smtClean="0"/>
              <a:t>17.01.2023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D622-612B-45F9-B555-CCA52B064185}" type="datetime1">
              <a:rPr lang="uk-UA" smtClean="0"/>
              <a:t>17.01.2023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405502"/>
            <a:ext cx="976879" cy="365125"/>
          </a:xfrm>
        </p:spPr>
        <p:txBody>
          <a:bodyPr/>
          <a:lstStyle/>
          <a:p>
            <a:fld id="{3704F22A-F36F-4DB4-B0AC-FD49733A2EDC}" type="datetime1">
              <a:rPr lang="uk-UA" smtClean="0"/>
              <a:t>17.01.2023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405502"/>
            <a:ext cx="3295413" cy="365125"/>
          </a:xfrm>
        </p:spPr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628002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26358B8-3148-4D56-B1D5-B5FD9F835D68}" type="datetime1">
              <a:rPr lang="uk-UA" smtClean="0"/>
              <a:t>17.01.2023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9" name="Пряма сполучна лінія 8"/>
          <p:cNvCxnSpPr/>
          <p:nvPr userDrawn="1"/>
        </p:nvCxnSpPr>
        <p:spPr>
          <a:xfrm>
            <a:off x="181232" y="6502685"/>
            <a:ext cx="12010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9BBFD3-78CC-4FF3-8AEF-F04B3947B10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3" r:id="rId9"/>
    <p:sldLayoutId id="2147483667" r:id="rId1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222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2B411-BB16-B246-AAAD-CCAB2C2FA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53" y="1621677"/>
            <a:ext cx="11852694" cy="2227512"/>
          </a:xfrm>
        </p:spPr>
        <p:txBody>
          <a:bodyPr/>
          <a:lstStyle/>
          <a:p>
            <a:pPr algn="ctr"/>
            <a:r>
              <a:rPr lang="uk-UA" sz="3200" dirty="0" smtClean="0"/>
              <a:t>Освітньо-наукова </a:t>
            </a:r>
            <a:r>
              <a:rPr lang="uk-UA" sz="3200" dirty="0"/>
              <a:t>програма</a:t>
            </a:r>
            <a:br>
              <a:rPr lang="uk-UA" sz="3200" dirty="0"/>
            </a:br>
            <a:r>
              <a:rPr lang="uk-UA" sz="3200" dirty="0" smtClean="0"/>
              <a:t>«ФІЛОСОФІЯ»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другого (магістерського) </a:t>
            </a:r>
            <a:r>
              <a:rPr lang="uk-UA" sz="3200" dirty="0"/>
              <a:t>рівня вищої </a:t>
            </a:r>
            <a:r>
              <a:rPr lang="uk-UA" sz="3200" dirty="0" smtClean="0"/>
              <a:t>освіти</a:t>
            </a:r>
            <a:br>
              <a:rPr lang="uk-UA" sz="3200" dirty="0" smtClean="0"/>
            </a:br>
            <a:r>
              <a:rPr lang="uk-UA" sz="3200" dirty="0" smtClean="0"/>
              <a:t>(нова редакція)</a:t>
            </a:r>
            <a:endParaRPr lang="uk-UA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E5B074-4E3E-5149-BF43-45001AEB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4105656"/>
            <a:ext cx="10572000" cy="1975104"/>
          </a:xfrm>
        </p:spPr>
        <p:txBody>
          <a:bodyPr>
            <a:normAutofit/>
          </a:bodyPr>
          <a:lstStyle/>
          <a:p>
            <a:pPr marL="357188"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 Гуманітарні науки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>
              <a:spcBef>
                <a:spcPts val="0"/>
              </a:spcBef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033 Філософія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>
              <a:spcBef>
                <a:spcPts val="0"/>
              </a:spcBef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 філософії</a:t>
            </a:r>
          </a:p>
          <a:p>
            <a:pPr marL="357188">
              <a:spcBef>
                <a:spcPts val="0"/>
              </a:spcBef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програми: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н., професор Олександр ГОРБАНЬ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638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AD5FE-D7D5-F647-A2F9-1D153778C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Характеристика програми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BA4AB470-FF5E-4946-BF51-1AB90C87D4F9}"/>
              </a:ext>
            </a:extLst>
          </p:cNvPr>
          <p:cNvSpPr txBox="1">
            <a:spLocks/>
          </p:cNvSpPr>
          <p:nvPr/>
        </p:nvSpPr>
        <p:spPr bwMode="auto">
          <a:xfrm>
            <a:off x="1100230" y="1488068"/>
            <a:ext cx="10347132" cy="134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uk-UA" dirty="0"/>
              <a:t>Розробка нової редакції освітньо-наукової програми 033.00.01 Філософія зумовлена необхідністю узгодження </a:t>
            </a:r>
            <a:r>
              <a:rPr lang="uk-UA" dirty="0" smtClean="0"/>
              <a:t>її змісту зі </a:t>
            </a:r>
            <a:r>
              <a:rPr lang="uk-UA" dirty="0"/>
              <a:t>Стандартом вищої освіти </a:t>
            </a:r>
            <a:r>
              <a:rPr lang="uk-UA" dirty="0" smtClean="0"/>
              <a:t>за спеціальністю 033 «Філософія» </a:t>
            </a:r>
            <a:r>
              <a:rPr lang="uk-UA" dirty="0"/>
              <a:t>галузі знань 03 «Гуманітарні науки» для другого (магістерського) рівня вищої освіти, затвердженого наказом МОН від 18.03.2021 р. № 328. Окрім того, під час реалізації ОНП були отримані відгуки </a:t>
            </a:r>
            <a:r>
              <a:rPr lang="uk-UA" dirty="0" err="1"/>
              <a:t>стейкголдерів</a:t>
            </a:r>
            <a:r>
              <a:rPr lang="uk-UA" dirty="0"/>
              <a:t>, які були враховані під час оновлення змісту.</a:t>
            </a: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D76561E-006E-594A-92C4-F54B5E0F2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69487"/>
              </p:ext>
            </p:extLst>
          </p:nvPr>
        </p:nvGraphicFramePr>
        <p:xfrm>
          <a:off x="1183019" y="4944268"/>
          <a:ext cx="10347132" cy="11939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98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9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39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 програми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Підготовка фахівців з філософії, які володіють сучасними теоретичними знаннями та практичними навичками, необхідними для розв'язання складних</a:t>
                      </a:r>
                      <a:r>
                        <a:rPr lang="uk-UA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задач дослідницького та/або інноваційного характеру у сфері філософії, філософської освіти та гуманітаристики.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70">
            <a:extLst>
              <a:ext uri="{FF2B5EF4-FFF2-40B4-BE49-F238E27FC236}">
                <a16:creationId xmlns:a16="http://schemas.microsoft.com/office/drawing/2014/main" id="{CF48CEAF-2BB3-D340-87E1-48AC11B4B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56487"/>
              </p:ext>
            </p:extLst>
          </p:nvPr>
        </p:nvGraphicFramePr>
        <p:xfrm>
          <a:off x="1183019" y="2953707"/>
          <a:ext cx="10338420" cy="1866900"/>
        </p:xfrm>
        <a:graphic>
          <a:graphicData uri="http://schemas.openxmlformats.org/drawingml/2006/table">
            <a:tbl>
              <a:tblPr/>
              <a:tblGrid>
                <a:gridCol w="398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9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вищої освіти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Другий (магістерський)</a:t>
                      </a:r>
                      <a:endParaRPr kumimoji="0" lang="uk-UA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Ступінь вищої освіти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  <a:endParaRPr kumimoji="0" lang="uk-UA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 навчання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рік 10 місяців</a:t>
                      </a:r>
                      <a:endParaRPr kumimoji="0" lang="uk-UA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Кваліфікація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 філософії</a:t>
                      </a:r>
                      <a:endParaRPr kumimoji="0" lang="uk-UA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9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Передумови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першого (бакалаврського) рівня вищої освіти</a:t>
                      </a:r>
                      <a:endParaRPr kumimoji="0" lang="uk-UA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06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D4DF2-492A-B24E-8D0A-082B25D2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18" y="343670"/>
            <a:ext cx="10198979" cy="970450"/>
          </a:xfrm>
        </p:spPr>
        <p:txBody>
          <a:bodyPr/>
          <a:lstStyle/>
          <a:p>
            <a:pPr algn="ctr"/>
            <a:r>
              <a:rPr lang="uk-UA" dirty="0"/>
              <a:t>Зміст </a:t>
            </a:r>
            <a:r>
              <a:rPr lang="uk-UA" dirty="0" smtClean="0"/>
              <a:t>освітньо-наукової </a:t>
            </a:r>
            <a:r>
              <a:rPr lang="uk-UA" dirty="0"/>
              <a:t>програми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EBC6A36-C069-4348-B7DE-B890A8519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642000"/>
              </p:ext>
            </p:extLst>
          </p:nvPr>
        </p:nvGraphicFramePr>
        <p:xfrm>
          <a:off x="315686" y="1676814"/>
          <a:ext cx="11644666" cy="4793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3725">
                  <a:extLst>
                    <a:ext uri="{9D8B030D-6E8A-4147-A177-3AD203B41FA5}">
                      <a16:colId xmlns:a16="http://schemas.microsoft.com/office/drawing/2014/main" val="3990253243"/>
                    </a:ext>
                  </a:extLst>
                </a:gridCol>
                <a:gridCol w="568284">
                  <a:extLst>
                    <a:ext uri="{9D8B030D-6E8A-4147-A177-3AD203B41FA5}">
                      <a16:colId xmlns:a16="http://schemas.microsoft.com/office/drawing/2014/main" val="211967599"/>
                    </a:ext>
                  </a:extLst>
                </a:gridCol>
                <a:gridCol w="1758262">
                  <a:extLst>
                    <a:ext uri="{9D8B030D-6E8A-4147-A177-3AD203B41FA5}">
                      <a16:colId xmlns:a16="http://schemas.microsoft.com/office/drawing/2014/main" val="3248790415"/>
                    </a:ext>
                  </a:extLst>
                </a:gridCol>
                <a:gridCol w="1902382">
                  <a:extLst>
                    <a:ext uri="{9D8B030D-6E8A-4147-A177-3AD203B41FA5}">
                      <a16:colId xmlns:a16="http://schemas.microsoft.com/office/drawing/2014/main" val="4096928966"/>
                    </a:ext>
                  </a:extLst>
                </a:gridCol>
                <a:gridCol w="1863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10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7008">
                  <a:extLst>
                    <a:ext uri="{9D8B030D-6E8A-4147-A177-3AD203B41FA5}">
                      <a16:colId xmlns:a16="http://schemas.microsoft.com/office/drawing/2014/main" val="2483347467"/>
                    </a:ext>
                  </a:extLst>
                </a:gridCol>
              </a:tblGrid>
              <a:tr h="9211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Компоненти освітньої програми </a:t>
                      </a:r>
                      <a:endParaRPr lang="uk-UA" sz="32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кредитів</a:t>
                      </a:r>
                      <a:endParaRPr lang="uk-UA" sz="32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0093A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Розподіл аудиторних годин </a:t>
                      </a:r>
                      <a:endParaRPr lang="uk-UA" sz="2000" noProof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uk-UA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курсами і семестрами</a:t>
                      </a:r>
                      <a:endParaRPr lang="uk-UA" sz="32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32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32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 підсум-кового контролю</a:t>
                      </a:r>
                      <a:endParaRPr lang="uk-UA" sz="3200" noProof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14463"/>
                  </a:ext>
                </a:extLst>
              </a:tr>
              <a:tr h="397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2000" noProof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  <a:endParaRPr lang="uk-UA" sz="32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32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курс</a:t>
                      </a:r>
                      <a:endParaRPr lang="uk-UA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30387"/>
                  </a:ext>
                </a:extLst>
              </a:tr>
              <a:tr h="397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семестр</a:t>
                      </a:r>
                      <a:endParaRPr lang="uk-UA" sz="3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семестр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семестр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семестр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594157"/>
                  </a:ext>
                </a:extLst>
              </a:tr>
              <a:tr h="52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Навчальні дисципліни</a:t>
                      </a:r>
                      <a:endParaRPr lang="uk-UA" sz="32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uk-UA" sz="3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3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000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заліки, 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екзамени</a:t>
                      </a:r>
                      <a:endParaRPr lang="uk-UA" sz="20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544302"/>
                  </a:ext>
                </a:extLst>
              </a:tr>
              <a:tr h="44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uk-UA" sz="32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3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3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567930"/>
                  </a:ext>
                </a:extLst>
              </a:tr>
              <a:tr h="43478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000" b="1" kern="1200" noProof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Вибіркова частина</a:t>
                      </a: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uk-UA" sz="20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uk-UA" sz="20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uk-UA" sz="20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uk-UA" sz="20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36729"/>
                  </a:ext>
                </a:extLst>
              </a:tr>
              <a:tr h="79524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Підготовка </a:t>
                      </a:r>
                      <a:r>
                        <a:rPr lang="uk-UA" sz="2000" noProof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кваліфікаційної (магістерської) </a:t>
                      </a:r>
                      <a:r>
                        <a:rPr lang="uk-UA" sz="2000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 </a:t>
                      </a:r>
                      <a:endParaRPr lang="uk-UA" sz="32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3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3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3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167824"/>
                  </a:ext>
                </a:extLst>
              </a:tr>
              <a:tr h="3976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00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за навчальним планом</a:t>
                      </a:r>
                      <a:endParaRPr lang="uk-UA" sz="3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uk-UA" sz="3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3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20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3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55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4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D4374-97B4-004A-BDA3-13DE39BB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19" y="447188"/>
            <a:ext cx="10198979" cy="831292"/>
          </a:xfrm>
        </p:spPr>
        <p:txBody>
          <a:bodyPr/>
          <a:lstStyle/>
          <a:p>
            <a:pPr algn="ctr"/>
            <a:r>
              <a:rPr lang="uk-UA" dirty="0"/>
              <a:t>Зміст </a:t>
            </a:r>
            <a:r>
              <a:rPr lang="uk-UA" dirty="0" smtClean="0"/>
              <a:t>освітньо-наукової </a:t>
            </a:r>
            <a:r>
              <a:rPr lang="uk-UA" dirty="0"/>
              <a:t>програми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CF6EC8-FBFA-C042-9097-668BF895FB34}"/>
              </a:ext>
            </a:extLst>
          </p:cNvPr>
          <p:cNvSpPr/>
          <p:nvPr/>
        </p:nvSpPr>
        <p:spPr>
          <a:xfrm>
            <a:off x="526556" y="2924175"/>
            <a:ext cx="5569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122F52C-B133-1542-85EA-4163BFE42895}"/>
              </a:ext>
            </a:extLst>
          </p:cNvPr>
          <p:cNvSpPr/>
          <p:nvPr/>
        </p:nvSpPr>
        <p:spPr>
          <a:xfrm>
            <a:off x="5924550" y="2924175"/>
            <a:ext cx="58864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конс'юмеризму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Деліберативна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Трансгуманізм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кіберантропологія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8439A0C9-035A-694F-8911-3935955415DD}"/>
              </a:ext>
            </a:extLst>
          </p:cNvPr>
          <p:cNvSpPr/>
          <p:nvPr/>
        </p:nvSpPr>
        <p:spPr>
          <a:xfrm>
            <a:off x="3539878" y="2196772"/>
            <a:ext cx="5569444" cy="585216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Навчальні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дисципліни</a:t>
            </a:r>
            <a:r>
              <a:rPr lang="ru-RU" b="1" dirty="0" smtClean="0">
                <a:solidFill>
                  <a:schemeClr val="bg1"/>
                </a:solidFill>
              </a:rPr>
              <a:t> (63 </a:t>
            </a:r>
            <a:r>
              <a:rPr lang="ru-RU" b="1" dirty="0" err="1" smtClean="0">
                <a:solidFill>
                  <a:schemeClr val="bg1"/>
                </a:solidFill>
              </a:rPr>
              <a:t>кредити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4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D4374-97B4-004A-BDA3-13DE39BB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19" y="447188"/>
            <a:ext cx="10198979" cy="831292"/>
          </a:xfrm>
        </p:spPr>
        <p:txBody>
          <a:bodyPr/>
          <a:lstStyle/>
          <a:p>
            <a:pPr algn="ctr"/>
            <a:r>
              <a:rPr lang="uk-UA" dirty="0"/>
              <a:t>Зміст </a:t>
            </a:r>
            <a:r>
              <a:rPr lang="uk-UA" dirty="0" smtClean="0"/>
              <a:t>освітньо-наукової </a:t>
            </a:r>
            <a:r>
              <a:rPr lang="uk-UA" dirty="0"/>
              <a:t>програми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CF6EC8-FBFA-C042-9097-668BF895FB34}"/>
              </a:ext>
            </a:extLst>
          </p:cNvPr>
          <p:cNvSpPr/>
          <p:nvPr/>
        </p:nvSpPr>
        <p:spPr>
          <a:xfrm>
            <a:off x="526556" y="3113740"/>
            <a:ext cx="5569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(асистентська)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 (науково-дослідна)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Переддипломна (дослідницька)</a:t>
            </a:r>
          </a:p>
        </p:txBody>
      </p:sp>
      <p:sp>
        <p:nvSpPr>
          <p:cNvPr id="15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A4315E6A-5746-1B4E-8319-3E86D07EC507}"/>
              </a:ext>
            </a:extLst>
          </p:cNvPr>
          <p:cNvSpPr/>
          <p:nvPr/>
        </p:nvSpPr>
        <p:spPr>
          <a:xfrm>
            <a:off x="526556" y="2563634"/>
            <a:ext cx="5297078" cy="347862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Практика </a:t>
            </a:r>
            <a:r>
              <a:rPr lang="ru-RU" b="1" dirty="0" smtClean="0">
                <a:solidFill>
                  <a:schemeClr val="bg1"/>
                </a:solidFill>
              </a:rPr>
              <a:t>(21 кредит)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с двумя скругленными соседними углами 16">
            <a:extLst>
              <a:ext uri="{FF2B5EF4-FFF2-40B4-BE49-F238E27FC236}">
                <a16:creationId xmlns:a16="http://schemas.microsoft.com/office/drawing/2014/main" id="{E31ACD6F-3190-194B-AEFF-1B34F105CBD2}"/>
              </a:ext>
            </a:extLst>
          </p:cNvPr>
          <p:cNvSpPr/>
          <p:nvPr/>
        </p:nvSpPr>
        <p:spPr>
          <a:xfrm>
            <a:off x="6622556" y="2563634"/>
            <a:ext cx="5297078" cy="306237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Атестація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(6 </a:t>
            </a:r>
            <a:r>
              <a:rPr lang="ru-RU" b="1" dirty="0" err="1">
                <a:solidFill>
                  <a:schemeClr val="bg1"/>
                </a:solidFill>
              </a:rPr>
              <a:t>кредитів</a:t>
            </a:r>
            <a:r>
              <a:rPr lang="ru-RU" b="1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B62D2A8-AAA1-DB40-B48E-3968498A7306}"/>
              </a:ext>
            </a:extLst>
          </p:cNvPr>
          <p:cNvSpPr/>
          <p:nvPr/>
        </p:nvSpPr>
        <p:spPr>
          <a:xfrm>
            <a:off x="6622556" y="3113741"/>
            <a:ext cx="5083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кваліфікаційної (магістерської) роботи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 кваліфікаційної (магістерської) роботи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двумя скругленными соседними углами 18">
            <a:extLst>
              <a:ext uri="{FF2B5EF4-FFF2-40B4-BE49-F238E27FC236}">
                <a16:creationId xmlns:a16="http://schemas.microsoft.com/office/drawing/2014/main" id="{D8C2EC8F-37EB-4648-9EE2-524CA538F401}"/>
              </a:ext>
            </a:extLst>
          </p:cNvPr>
          <p:cNvSpPr/>
          <p:nvPr/>
        </p:nvSpPr>
        <p:spPr>
          <a:xfrm>
            <a:off x="526556" y="4797218"/>
            <a:ext cx="5297078" cy="409519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Вибіркові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дисципліни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(30 </a:t>
            </a:r>
            <a:r>
              <a:rPr lang="ru-RU" b="1" dirty="0" err="1">
                <a:solidFill>
                  <a:schemeClr val="bg1"/>
                </a:solidFill>
              </a:rPr>
              <a:t>кредитів</a:t>
            </a:r>
            <a:r>
              <a:rPr lang="ru-RU" b="1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345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FE38C-D096-624F-A028-39F9813F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рецензенти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DC134-543F-C545-93E6-5F770C63A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190750"/>
            <a:ext cx="10554575" cy="466724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Анатолій КАРАСЬ - професор, доктор філософських наук, завідувач кафедри філософії Львівського національного університету імені Івана Франка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Олена ПРЕДКО -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професор, доктор філософських наук,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професор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кафедри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релігієзнавства Київського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національного університету імені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Тараса Шевченка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Людмила ФИЛИПОВИЧ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філософських наук,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співробітник Інституту філософії імені Г.С. Сковороди НАН України</a:t>
            </a:r>
            <a:r>
              <a:rPr lang="uk-UA" dirty="0"/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9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2B411-BB16-B246-AAAD-CCAB2C2FA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75" y="2882537"/>
            <a:ext cx="11852694" cy="2027479"/>
          </a:xfrm>
        </p:spPr>
        <p:txBody>
          <a:bodyPr/>
          <a:lstStyle/>
          <a:p>
            <a:pPr algn="ctr"/>
            <a:r>
              <a:rPr lang="uk-UA" sz="4400" dirty="0" smtClean="0"/>
              <a:t>Дякуємо </a:t>
            </a:r>
            <a:r>
              <a:rPr lang="uk-UA" sz="4400" dirty="0"/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33567168"/>
      </p:ext>
    </p:extLst>
  </p:cSld>
  <p:clrMapOvr>
    <a:masterClrMapping/>
  </p:clrMapOvr>
</p:sld>
</file>

<file path=ppt/theme/theme1.xml><?xml version="1.0" encoding="utf-8"?>
<a:theme xmlns:a="http://schemas.openxmlformats.org/drawingml/2006/main" name="Цитований текст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2" id="{6040C4AB-37F0-42D1-A5DA-FDB89B02E4C0}" vid="{283CBD67-9595-4771-B2B0-C048F9A4B4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template-korp-16x9_2022</Template>
  <TotalTime>212</TotalTime>
  <Words>407</Words>
  <Application>Microsoft Office PowerPoint</Application>
  <PresentationFormat>Широкий екран</PresentationFormat>
  <Paragraphs>94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 2</vt:lpstr>
      <vt:lpstr>Цитований текст</vt:lpstr>
      <vt:lpstr>Освітньо-наукова програма «ФІЛОСОФІЯ» другого (магістерського) рівня вищої освіти (нова редакція)</vt:lpstr>
      <vt:lpstr>Характеристика програми</vt:lpstr>
      <vt:lpstr>Зміст освітньо-наукової програми</vt:lpstr>
      <vt:lpstr>Зміст освітньо-наукової програми</vt:lpstr>
      <vt:lpstr>Зміст освітньо-наукової програми</vt:lpstr>
      <vt:lpstr>Зовнішні рецензенти: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Освітньо-наукова програма «ФІЛОСОФІЯ» другого (магістерського) рівня вищої освіти</dc:title>
  <dc:creator>adm</dc:creator>
  <cp:lastModifiedBy>adm</cp:lastModifiedBy>
  <cp:revision>14</cp:revision>
  <dcterms:created xsi:type="dcterms:W3CDTF">2022-06-21T11:18:33Z</dcterms:created>
  <dcterms:modified xsi:type="dcterms:W3CDTF">2023-01-17T10:28:07Z</dcterms:modified>
</cp:coreProperties>
</file>