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86" r:id="rId2"/>
    <p:sldId id="339" r:id="rId3"/>
    <p:sldId id="384" r:id="rId4"/>
    <p:sldId id="371" r:id="rId5"/>
    <p:sldId id="372" r:id="rId6"/>
    <p:sldId id="373" r:id="rId7"/>
    <p:sldId id="429" r:id="rId8"/>
    <p:sldId id="430" r:id="rId9"/>
    <p:sldId id="434" r:id="rId10"/>
    <p:sldId id="374" r:id="rId11"/>
    <p:sldId id="432" r:id="rId12"/>
    <p:sldId id="433" r:id="rId13"/>
    <p:sldId id="43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2" autoAdjust="0"/>
    <p:restoredTop sz="94660"/>
  </p:normalViewPr>
  <p:slideViewPr>
    <p:cSldViewPr>
      <p:cViewPr varScale="1">
        <p:scale>
          <a:sx n="86" d="100"/>
          <a:sy n="86" d="100"/>
        </p:scale>
        <p:origin x="90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1936BA-374D-4911-9B36-B9EFC05F7CA3}" type="slidenum">
              <a:rPr lang="ru-RU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94FFB-A3D9-40BE-BF96-BCB2BAF532A6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8B256-458E-45C5-A1B9-036D11209947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193E-791C-435C-AEBB-9A5798D0BA18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D174D-1ECB-4427-B6CA-7D67596996E1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A0936-012D-441C-9BA0-07DBE77F6BED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5B339-4BD9-4EFA-AF50-839F9552F0B1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899FD-0C30-4A27-BCCA-F473B1F67CFD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33BD6-A8B3-435C-A78E-41D14F3DC4C1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D1B18-97B1-4EC8-B5D3-D0F128E553E5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2C341-781A-4C6F-8495-EF18C1CC4E54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4962F-0A90-44BA-9E34-1D806396C6B1}" type="slidenum">
              <a:rPr lang="ru-RU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2158BE-6D26-4636-A63E-F29817D4FF52}" type="slidenum">
              <a:rPr lang="ru-RU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endParaRPr lang="ru-RU">
              <a:solidFill>
                <a:srgbClr val="898989"/>
              </a:solidFill>
            </a:endParaRPr>
          </a:p>
        </p:txBody>
      </p:sp>
      <p:pic>
        <p:nvPicPr>
          <p:cNvPr id="33796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96612" y="1918473"/>
            <a:ext cx="8750776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dirty="0" smtClean="0"/>
              <a:t>Освітньо-професійної програми </a:t>
            </a:r>
          </a:p>
          <a:p>
            <a:pPr algn="ctr">
              <a:spcBef>
                <a:spcPct val="50000"/>
              </a:spcBef>
            </a:pPr>
            <a:r>
              <a:rPr lang="uk-UA" sz="3200" b="1" dirty="0" smtClean="0"/>
              <a:t>052.00.01 Політологія</a:t>
            </a:r>
          </a:p>
          <a:p>
            <a:pPr algn="ctr">
              <a:spcBef>
                <a:spcPct val="50000"/>
              </a:spcBef>
            </a:pPr>
            <a:r>
              <a:rPr lang="uk-UA" b="1" dirty="0"/>
              <a:t>першого (бакалаврського) рівня вищої </a:t>
            </a:r>
            <a:r>
              <a:rPr lang="uk-UA" b="1" dirty="0" smtClean="0"/>
              <a:t>освіти</a:t>
            </a:r>
            <a:endParaRPr lang="en-US" b="1" dirty="0" smtClean="0"/>
          </a:p>
          <a:p>
            <a:pPr algn="ctr">
              <a:spcBef>
                <a:spcPct val="50000"/>
              </a:spcBef>
            </a:pPr>
            <a:r>
              <a:rPr lang="uk-UA" b="1" dirty="0" smtClean="0"/>
              <a:t>(нова редакція)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47664" y="4905948"/>
            <a:ext cx="563904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24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Галузь знань – 05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Соціальні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 поведінкові</a:t>
            </a:r>
            <a:r>
              <a:rPr kumimoji="0" lang="uk-UA" altLang="uk-UA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науки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1600" b="1" baseline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Спеціальність</a:t>
            </a:r>
            <a:r>
              <a:rPr lang="uk-UA" altLang="uk-UA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– 052 Політологія</a:t>
            </a: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Кваліфікація – Бакалавр політології</a:t>
            </a:r>
            <a:endParaRPr kumimoji="0" lang="uk-UA" alt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52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83568" y="908720"/>
            <a:ext cx="7704856" cy="5037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</a:rPr>
              <a:t>7. Для більш повного забезпечення формування фахових (спеціальних) компетентностей запропоноване включення модулів до складу освітніх компонент:</a:t>
            </a:r>
          </a:p>
          <a:p>
            <a:pPr marL="342900" marR="26035" lvl="0" indent="-342900" algn="just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0000"/>
                </a:solidFill>
              </a:rPr>
              <a:t>ОДЗ.05 Філософські студії – Релігієзнавство замість етики;</a:t>
            </a:r>
          </a:p>
          <a:p>
            <a:pPr marL="342900" marR="26035" lvl="0" indent="-342900" algn="just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0000"/>
                </a:solidFill>
              </a:rPr>
              <a:t>ОДФ.02 Політична теорія – Сучасні теорії демократії, </a:t>
            </a:r>
            <a:r>
              <a:rPr lang="uk-UA" sz="2400" dirty="0" err="1" smtClean="0">
                <a:solidFill>
                  <a:srgbClr val="000000"/>
                </a:solidFill>
              </a:rPr>
              <a:t>псефологія</a:t>
            </a:r>
            <a:r>
              <a:rPr lang="uk-UA" sz="2400" dirty="0" smtClean="0">
                <a:solidFill>
                  <a:srgbClr val="000000"/>
                </a:solidFill>
              </a:rPr>
              <a:t>, теорія міжнародних відносин і міжнародної політики;</a:t>
            </a:r>
          </a:p>
          <a:p>
            <a:pPr marL="342900" marR="26035" lvl="0" indent="-342900" algn="just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0000"/>
                </a:solidFill>
              </a:rPr>
              <a:t>ОДФ.03 Прикладні політичні студії – Політичні еліти і лідерство, </a:t>
            </a:r>
            <a:r>
              <a:rPr lang="uk-UA" sz="2400" dirty="0" err="1" smtClean="0">
                <a:solidFill>
                  <a:srgbClr val="000000"/>
                </a:solidFill>
              </a:rPr>
              <a:t>партологія</a:t>
            </a:r>
            <a:r>
              <a:rPr lang="uk-UA" sz="2400" dirty="0" smtClean="0">
                <a:solidFill>
                  <a:srgbClr val="000000"/>
                </a:solidFill>
              </a:rPr>
              <a:t>;</a:t>
            </a:r>
          </a:p>
          <a:p>
            <a:pPr marL="342900" marR="26035" lvl="0" indent="-342900" algn="just">
              <a:lnSpc>
                <a:spcPct val="103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srgbClr val="000000"/>
                </a:solidFill>
              </a:rPr>
              <a:t>ОДФ.11 Соціально-політичні студії – Конфліктологія замість загальної психології.</a:t>
            </a:r>
            <a:endParaRPr lang="uk-U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3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979712" y="908720"/>
            <a:ext cx="6408712" cy="123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</a:rPr>
              <a:t>8. </a:t>
            </a:r>
            <a:r>
              <a:rPr lang="uk-UA" sz="2400" dirty="0">
                <a:solidFill>
                  <a:srgbClr val="000000"/>
                </a:solidFill>
              </a:rPr>
              <a:t>Запропоновано вибірковий блок «Сучасна українська політика</a:t>
            </a:r>
            <a:r>
              <a:rPr lang="uk-UA" sz="2400" dirty="0" smtClean="0">
                <a:solidFill>
                  <a:srgbClr val="000000"/>
                </a:solidFill>
              </a:rPr>
              <a:t>» замість блоку «Політичні технології та </a:t>
            </a:r>
            <a:r>
              <a:rPr lang="en-US" sz="2400" dirty="0" smtClean="0">
                <a:solidFill>
                  <a:srgbClr val="000000"/>
                </a:solidFill>
              </a:rPr>
              <a:t>PR</a:t>
            </a:r>
            <a:r>
              <a:rPr lang="uk-UA" sz="2400" dirty="0" smtClean="0">
                <a:solidFill>
                  <a:srgbClr val="000000"/>
                </a:solidFill>
              </a:rPr>
              <a:t>»</a:t>
            </a:r>
            <a:endParaRPr lang="uk-UA" sz="2400" dirty="0">
              <a:solidFill>
                <a:srgbClr val="0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36912"/>
            <a:ext cx="849694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6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83568" y="1628800"/>
            <a:ext cx="7704856" cy="2374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</a:rPr>
              <a:t>9. У вибірковий блок «Політичний менеджмент» винесені з обов’язкової частини дисципліни «Порівняльна політологія», «Державне будівництво і місцеве самоврядування», додано дисципліну «Основи теорії прийняття рішень».</a:t>
            </a:r>
          </a:p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endParaRPr lang="uk-U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620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611560" y="4437112"/>
            <a:ext cx="79928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indent="0" algn="ctr">
              <a:spcBef>
                <a:spcPct val="20000"/>
              </a:spcBef>
              <a:buNone/>
              <a:defRPr sz="2000" kern="0">
                <a:latin typeface="+mn-lt"/>
                <a:cs typeface="+mn-cs"/>
              </a:defRPr>
            </a:lvl1pPr>
            <a:lvl2pPr indent="0">
              <a:spcBef>
                <a:spcPct val="20000"/>
              </a:spcBef>
              <a:buNone/>
              <a:defRPr sz="1800">
                <a:latin typeface="+mn-lt"/>
                <a:cs typeface="+mn-cs"/>
              </a:defRPr>
            </a:lvl2pPr>
            <a:lvl3pPr indent="0">
              <a:spcBef>
                <a:spcPct val="20000"/>
              </a:spcBef>
              <a:buNone/>
              <a:defRPr sz="1600">
                <a:latin typeface="+mn-lt"/>
                <a:cs typeface="+mn-cs"/>
              </a:defRPr>
            </a:lvl3pPr>
            <a:lvl4pPr indent="0">
              <a:spcBef>
                <a:spcPct val="20000"/>
              </a:spcBef>
              <a:buNone/>
              <a:defRPr sz="1400">
                <a:latin typeface="+mn-lt"/>
                <a:cs typeface="+mn-cs"/>
              </a:defRPr>
            </a:lvl4pPr>
            <a:lvl5pPr indent="0">
              <a:spcBef>
                <a:spcPct val="20000"/>
              </a:spcBef>
              <a:buNone/>
              <a:defRPr sz="1400">
                <a:latin typeface="+mn-lt"/>
                <a:cs typeface="+mn-cs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9pPr>
          </a:lstStyle>
          <a:p>
            <a:endParaRPr lang="uk-UA" dirty="0"/>
          </a:p>
          <a:p>
            <a:endParaRPr lang="uk-UA" dirty="0"/>
          </a:p>
          <a:p>
            <a:pPr algn="just"/>
            <a:r>
              <a:rPr lang="uk-UA" sz="2400" dirty="0" smtClean="0"/>
              <a:t>Розробка нової редакції ОПП </a:t>
            </a:r>
            <a:r>
              <a:rPr lang="uk-UA" sz="2400" dirty="0"/>
              <a:t>052.00.01 Політологія </a:t>
            </a:r>
            <a:r>
              <a:rPr lang="uk-UA" sz="2400" dirty="0" smtClean="0"/>
              <a:t>зумовлена </a:t>
            </a:r>
            <a:r>
              <a:rPr lang="uk-UA" sz="2400" dirty="0"/>
              <a:t>необхідністю узгодження змісту </a:t>
            </a:r>
            <a:r>
              <a:rPr lang="uk-UA" sz="2400" dirty="0" smtClean="0"/>
              <a:t>програми з Стандартом </a:t>
            </a:r>
            <a:r>
              <a:rPr lang="uk-UA" sz="2400" dirty="0"/>
              <a:t>вищої освіти України першого (бакалаврського) рівня </a:t>
            </a:r>
            <a:r>
              <a:rPr lang="uk-UA" sz="2400" dirty="0" smtClean="0"/>
              <a:t>галузі </a:t>
            </a:r>
            <a:r>
              <a:rPr lang="uk-UA" sz="2400" dirty="0"/>
              <a:t>знань 05 «Соціальні та поведінкові науки» спеціальністю </a:t>
            </a:r>
            <a:r>
              <a:rPr lang="uk-UA" sz="2400" dirty="0" smtClean="0"/>
              <a:t>052«Політологія</a:t>
            </a:r>
            <a:r>
              <a:rPr lang="uk-UA" sz="2400" dirty="0"/>
              <a:t>», </a:t>
            </a:r>
            <a:r>
              <a:rPr lang="uk-UA" sz="2400" dirty="0" smtClean="0"/>
              <a:t>затвердженим </a:t>
            </a:r>
            <a:r>
              <a:rPr lang="uk-UA" sz="2400" dirty="0"/>
              <a:t>наказом МОН від 10.07.2020 р. № 911. </a:t>
            </a:r>
            <a:endParaRPr lang="uk-UA" sz="2400" dirty="0" smtClean="0"/>
          </a:p>
          <a:p>
            <a:pPr algn="just"/>
            <a:r>
              <a:rPr lang="uk-UA" sz="2400" dirty="0" smtClean="0"/>
              <a:t>Окрім </a:t>
            </a:r>
            <a:r>
              <a:rPr lang="uk-UA" sz="2400" dirty="0"/>
              <a:t>того, під час реалізації ОПП були отримані відгуки стейкголдерів, які були враховані під час оновлення змісту.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9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683568" y="4149080"/>
            <a:ext cx="79928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indent="0" algn="ctr">
              <a:spcBef>
                <a:spcPct val="20000"/>
              </a:spcBef>
              <a:buNone/>
              <a:defRPr sz="2000" kern="0">
                <a:latin typeface="+mn-lt"/>
                <a:cs typeface="+mn-cs"/>
              </a:defRPr>
            </a:lvl1pPr>
            <a:lvl2pPr indent="0">
              <a:spcBef>
                <a:spcPct val="20000"/>
              </a:spcBef>
              <a:buNone/>
              <a:defRPr sz="1800">
                <a:latin typeface="+mn-lt"/>
                <a:cs typeface="+mn-cs"/>
              </a:defRPr>
            </a:lvl2pPr>
            <a:lvl3pPr indent="0">
              <a:spcBef>
                <a:spcPct val="20000"/>
              </a:spcBef>
              <a:buNone/>
              <a:defRPr sz="1600">
                <a:latin typeface="+mn-lt"/>
                <a:cs typeface="+mn-cs"/>
              </a:defRPr>
            </a:lvl3pPr>
            <a:lvl4pPr indent="0">
              <a:spcBef>
                <a:spcPct val="20000"/>
              </a:spcBef>
              <a:buNone/>
              <a:defRPr sz="1400">
                <a:latin typeface="+mn-lt"/>
                <a:cs typeface="+mn-cs"/>
              </a:defRPr>
            </a:lvl4pPr>
            <a:lvl5pPr indent="0">
              <a:spcBef>
                <a:spcPct val="20000"/>
              </a:spcBef>
              <a:buNone/>
              <a:defRPr sz="1400">
                <a:latin typeface="+mn-lt"/>
                <a:cs typeface="+mn-cs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  <a:cs typeface="+mn-cs"/>
              </a:defRPr>
            </a:lvl9pPr>
          </a:lstStyle>
          <a:p>
            <a:endParaRPr lang="uk-UA" dirty="0"/>
          </a:p>
          <a:p>
            <a:endParaRPr lang="uk-UA" dirty="0"/>
          </a:p>
          <a:p>
            <a:pPr algn="l"/>
            <a:r>
              <a:rPr lang="uk-UA" sz="2400" dirty="0"/>
              <a:t>Відповідно до </a:t>
            </a:r>
            <a:r>
              <a:rPr lang="uk-UA" sz="2400" dirty="0" smtClean="0"/>
              <a:t>Стандарту </a:t>
            </a:r>
            <a:r>
              <a:rPr lang="uk-UA" sz="2400" dirty="0"/>
              <a:t>вищої освіти за спеціальністю 052 «Політологія» для першого (бакалаврського) рівня вищої освіти </a:t>
            </a:r>
            <a:r>
              <a:rPr lang="uk-UA" sz="2400" dirty="0" smtClean="0"/>
              <a:t>в нову </a:t>
            </a:r>
            <a:r>
              <a:rPr lang="uk-UA" sz="2400" dirty="0" smtClean="0"/>
              <a:t>редакцію </a:t>
            </a:r>
            <a:r>
              <a:rPr lang="uk-UA" sz="2400" dirty="0" smtClean="0"/>
              <a:t>були </a:t>
            </a:r>
            <a:r>
              <a:rPr lang="uk-UA" sz="2400" dirty="0"/>
              <a:t>внесені </a:t>
            </a:r>
            <a:r>
              <a:rPr lang="uk-UA" sz="2400" dirty="0" smtClean="0"/>
              <a:t>зміни </a:t>
            </a:r>
            <a:r>
              <a:rPr lang="uk-UA" sz="2400" dirty="0"/>
              <a:t>у такі розділи: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/>
              <a:t>опис предметної області програми;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/>
              <a:t>інтегральна компетентність;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/>
              <a:t>загальні компетентності;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/>
              <a:t>спеціальні компетентності;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/>
              <a:t>програмні результати </a:t>
            </a:r>
            <a:r>
              <a:rPr lang="uk-UA" sz="2400" dirty="0" smtClean="0"/>
              <a:t>навчання;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uk-UA" sz="2400" dirty="0" smtClean="0"/>
              <a:t>навчальний план.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04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611560" y="2996952"/>
            <a:ext cx="79928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endParaRPr lang="uk-UA" kern="0" dirty="0"/>
          </a:p>
          <a:p>
            <a:pPr algn="just"/>
            <a:endParaRPr lang="uk-UA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 smtClean="0"/>
              <a:t>1. У новій редакції уточнено формулювання </a:t>
            </a:r>
            <a:r>
              <a:rPr lang="uk-UA" sz="2400" dirty="0"/>
              <a:t>мети </a:t>
            </a:r>
            <a:r>
              <a:rPr lang="uk-UA" sz="2400" dirty="0" smtClean="0"/>
              <a:t>ОПП відповідно </a:t>
            </a:r>
            <a:r>
              <a:rPr lang="uk-UA" sz="2400" dirty="0"/>
              <a:t>до </a:t>
            </a:r>
            <a:r>
              <a:rPr lang="uk-UA" sz="2400" dirty="0" smtClean="0"/>
              <a:t>Стандарту: </a:t>
            </a:r>
            <a:r>
              <a:rPr lang="uk-UA" sz="2400" dirty="0"/>
              <a:t>«підготовка кваліфікованих фахівців-політологів, які вміють застосовувати теорії та методи політичних наук для розв’язання складних спеціалізованих задач і практичних проблем у політичній сфері».</a:t>
            </a:r>
          </a:p>
        </p:txBody>
      </p:sp>
    </p:spTree>
    <p:extLst>
      <p:ext uri="{BB962C8B-B14F-4D97-AF65-F5344CB8AC3E}">
        <p14:creationId xmlns:p14="http://schemas.microsoft.com/office/powerpoint/2010/main" val="326472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683568" y="3140968"/>
            <a:ext cx="79928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endParaRPr lang="uk-UA" kern="0" dirty="0"/>
          </a:p>
          <a:p>
            <a:pPr algn="just"/>
            <a:endParaRPr lang="uk-UA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/>
              <a:t>2. Скореговане формулювання інтегральної компетентності:</a:t>
            </a:r>
          </a:p>
          <a:p>
            <a:r>
              <a:rPr lang="uk-UA" sz="2400" dirty="0" smtClean="0"/>
              <a:t>«Здатність </a:t>
            </a:r>
            <a:r>
              <a:rPr lang="uk-UA" sz="2400" dirty="0"/>
              <a:t>розв’язувати складні спеціалізовані задачі та практичні проблеми у політичній сфері, що характеризуються комплексністю та невизначеністю умов, із застосовуванням теорій та методів політичної </a:t>
            </a:r>
            <a:r>
              <a:rPr lang="uk-UA" sz="2400" dirty="0" smtClean="0"/>
              <a:t>науки».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3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611560" y="4509120"/>
            <a:ext cx="79928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endParaRPr lang="uk-UA" kern="0" dirty="0"/>
          </a:p>
          <a:p>
            <a:pPr algn="just"/>
            <a:endParaRPr lang="uk-UA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739717"/>
            <a:ext cx="6327863" cy="5219568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467544" y="90872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 smtClean="0">
                <a:solidFill>
                  <a:srgbClr val="000000"/>
                </a:solidFill>
              </a:rPr>
              <a:t>3. У відповідність до Стандарту приведені формулювання загальних компетентностей:</a:t>
            </a:r>
            <a:endParaRPr lang="uk-U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3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611560" y="4509120"/>
            <a:ext cx="79928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endParaRPr lang="uk-UA" kern="0" dirty="0"/>
          </a:p>
          <a:p>
            <a:pPr algn="just"/>
            <a:endParaRPr lang="uk-UA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55576" y="76470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 smtClean="0">
                <a:solidFill>
                  <a:srgbClr val="000000"/>
                </a:solidFill>
              </a:rPr>
              <a:t>4. Уточнено формулювання фахових (спеціальних) компетентностей:</a:t>
            </a:r>
            <a:endParaRPr lang="uk-UA" sz="2400" dirty="0">
              <a:solidFill>
                <a:srgbClr val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95701"/>
            <a:ext cx="6327863" cy="521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2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755576" y="764704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 smtClean="0">
                <a:solidFill>
                  <a:srgbClr val="000000"/>
                </a:solidFill>
              </a:rPr>
              <a:t>5. Переглянуті програмні результати навчання:</a:t>
            </a:r>
            <a:endParaRPr lang="uk-UA" sz="2400" dirty="0">
              <a:solidFill>
                <a:srgbClr val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250632"/>
            <a:ext cx="5544616" cy="56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83568" y="1628800"/>
            <a:ext cx="7704856" cy="2374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</a:rPr>
              <a:t>6. Запропоновані нові освітні компоненти:</a:t>
            </a:r>
          </a:p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</a:rPr>
              <a:t>ОДФ.04 – Політична географія (замість політичної </a:t>
            </a:r>
            <a:r>
              <a:rPr lang="uk-UA" sz="2400" dirty="0" err="1" smtClean="0">
                <a:solidFill>
                  <a:srgbClr val="000000"/>
                </a:solidFill>
              </a:rPr>
              <a:t>регіоналістики</a:t>
            </a:r>
            <a:r>
              <a:rPr lang="uk-UA" sz="2400" dirty="0" smtClean="0">
                <a:solidFill>
                  <a:srgbClr val="000000"/>
                </a:solidFill>
              </a:rPr>
              <a:t>);</a:t>
            </a:r>
          </a:p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</a:rPr>
              <a:t>ОДФ.09 Державне управління (за рахунок скорочення кредитів інших ОК);</a:t>
            </a:r>
          </a:p>
          <a:p>
            <a:pPr marR="26035" lvl="0" algn="just">
              <a:lnSpc>
                <a:spcPct val="103000"/>
              </a:lnSpc>
              <a:spcAft>
                <a:spcPts val="0"/>
              </a:spcAft>
            </a:pPr>
            <a:endParaRPr lang="uk-U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7407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393</Words>
  <Application>Microsoft Office PowerPoint</Application>
  <PresentationFormat>Екран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Оформление по умолчанию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Навчальний курс “Соціальна історія”</dc:title>
  <dc:creator>Роман</dc:creator>
  <cp:lastModifiedBy>adm</cp:lastModifiedBy>
  <cp:revision>117</cp:revision>
  <dcterms:created xsi:type="dcterms:W3CDTF">2018-02-05T19:17:02Z</dcterms:created>
  <dcterms:modified xsi:type="dcterms:W3CDTF">2021-06-14T11:52:53Z</dcterms:modified>
</cp:coreProperties>
</file>